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embeddedFontLst>
    <p:embeddedFont>
      <p:font typeface="Pretendard Bold" panose="020B0600000101010101" charset="-127"/>
      <p:bold r:id="rId15"/>
    </p:embeddedFont>
    <p:embeddedFont>
      <p:font typeface="Pretendard Light" panose="020B0600000101010101" charset="-127"/>
      <p:regular r:id="rId16"/>
    </p:embeddedFont>
    <p:embeddedFont>
      <p:font typeface="Pretendard Medium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Pretendard SemiBold" panose="020B0600000101010101" charset="-127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BA"/>
    <a:srgbClr val="2D7FC6"/>
    <a:srgbClr val="FF82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52" autoAdjust="0"/>
  </p:normalViewPr>
  <p:slideViewPr>
    <p:cSldViewPr>
      <p:cViewPr varScale="1">
        <p:scale>
          <a:sx n="52" d="100"/>
          <a:sy n="52" d="100"/>
        </p:scale>
        <p:origin x="156" y="1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9B70D-3B73-4408-96E5-C2310D9AB264}" type="datetimeFigureOut">
              <a:rPr lang="ko-KR" altLang="en-US" smtClean="0"/>
              <a:t>2026-02-01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0B6AE-458D-4552-B936-3E0B77F86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053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0B6AE-458D-4552-B936-3E0B77F869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5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1400" y="4030826"/>
            <a:ext cx="22123400" cy="3962400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9600" b="1" dirty="0">
                <a:solidFill>
                  <a:srgbClr val="111827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⚡ </a:t>
            </a:r>
            <a:r>
              <a:rPr lang="en-US" sz="120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쇼특허</a:t>
            </a:r>
            <a:r>
              <a:rPr lang="en-US" sz="120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(Short-Cut) v3.0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52600" y="8661400"/>
            <a:ext cx="20726400" cy="571500"/>
          </a:xfrm>
          <a:prstGeom prst="rect">
            <a:avLst/>
          </a:prstGeom>
        </p:spPr>
        <p:txBody>
          <a:bodyPr lIns="0" tIns="4064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아이디어의 입력만으로 </a:t>
            </a:r>
            <a:r>
              <a:rPr lang="ko-KR" altLang="en-US" sz="3200" b="0" i="0" u="none" strike="noStrike" dirty="0">
                <a:solidFill>
                  <a:srgbClr val="FF822D"/>
                </a:solidFill>
                <a:latin typeface="Pretendard Bold"/>
                <a:ea typeface="Pretendard Bold"/>
                <a:cs typeface="Pretendard Bold"/>
              </a:rPr>
              <a:t>선행특허 조사</a:t>
            </a:r>
            <a:r>
              <a:rPr lang="ko-KR" altLang="en-US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와 </a:t>
            </a:r>
            <a:r>
              <a:rPr lang="ko-KR" altLang="en-US" sz="32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침해 리스크</a:t>
            </a:r>
            <a:r>
              <a:rPr lang="ko-KR" altLang="en-US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를 평가하는 </a:t>
            </a:r>
            <a:r>
              <a:rPr lang="en-US" altLang="ko-KR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AI </a:t>
            </a:r>
            <a:r>
              <a:rPr lang="ko-KR" altLang="en-US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솔루션</a:t>
            </a:r>
            <a:endParaRPr lang="en-US" sz="3200" b="0" i="0" u="none" strike="noStrike" spc="-100" dirty="0">
              <a:solidFill>
                <a:schemeClr val="tx1">
                  <a:lumMod val="85000"/>
                  <a:lumOff val="15000"/>
                </a:scheme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22972D0-D9F9-4094-AEE1-225B35CA3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2" b="22882"/>
          <a:stretch/>
        </p:blipFill>
        <p:spPr bwMode="auto">
          <a:xfrm>
            <a:off x="21107400" y="12649200"/>
            <a:ext cx="2971023" cy="84597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ACC0D1-1BAC-4884-A0CB-07BD100C1A41}"/>
              </a:ext>
            </a:extLst>
          </p:cNvPr>
          <p:cNvSpPr txBox="1"/>
          <p:nvPr/>
        </p:nvSpPr>
        <p:spPr>
          <a:xfrm>
            <a:off x="310059" y="1312584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Team: </a:t>
            </a:r>
            <a:r>
              <a:rPr lang="ko-KR" altLang="en-US" dirty="0" err="1"/>
              <a:t>뀨</a:t>
            </a:r>
            <a:r>
              <a:rPr lang="en-US" altLang="ko-KR" sz="1800" dirty="0">
                <a:solidFill>
                  <a:srgbClr val="4B5563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💕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763473-9BAE-4E56-8D1C-53B3ED44B889}"/>
              </a:ext>
            </a:extLst>
          </p:cNvPr>
          <p:cNvGrpSpPr/>
          <p:nvPr/>
        </p:nvGrpSpPr>
        <p:grpSpPr>
          <a:xfrm>
            <a:off x="11600608" y="7175500"/>
            <a:ext cx="1460500" cy="800100"/>
            <a:chOff x="11633200" y="7175500"/>
            <a:chExt cx="1460500" cy="8001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33200" y="7175500"/>
              <a:ext cx="800100" cy="8001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3600" y="7175500"/>
              <a:ext cx="800100" cy="800100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3600" y="2946400"/>
            <a:ext cx="8991600" cy="9258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706600" y="3810000"/>
            <a:ext cx="6692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800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피드백</a:t>
            </a:r>
            <a:r>
              <a:rPr lang="en-US" sz="48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 &amp; </a:t>
            </a:r>
            <a:r>
              <a:rPr lang="en-US" sz="4800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시각화</a:t>
            </a:r>
            <a:endParaRPr lang="en-US" sz="4800" b="0" i="0" u="none" strike="noStrike" dirty="0">
              <a:solidFill>
                <a:srgbClr val="0063BA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868400" y="5918200"/>
            <a:ext cx="8382000" cy="490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사용자 피드백을 로그로 수집하여 품질 개선에 활용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피드백 데이터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분석 결과를 이력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(SQLite)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으로 관리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재조회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·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비교 가능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LLM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결과를 스트리밍 방식으로 즉시 출력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대기시간 감소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Guardian Map(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성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침입자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) +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특허 지형도 시각화로 후보군을 직관적으로 제공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PDF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리포트 자동 생성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(Top-K,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위험 청구항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구성요소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회피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·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차별화 전략 포함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)</a:t>
            </a:r>
            <a:endParaRPr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08200" y="5346700"/>
            <a:ext cx="6502400" cy="254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3600" y="2946400"/>
            <a:ext cx="8964516" cy="9258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288458" y="3810000"/>
            <a:ext cx="6642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800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Claim-Level Analysis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4658" y="5346700"/>
            <a:ext cx="65024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405808" y="5918200"/>
            <a:ext cx="8420100" cy="382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All Elements Rule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기반으로 청구항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(Claim)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침해 가능성 평가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문서 유사도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(abstract)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중심이 아닌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구성요소 단위로 세부 매칭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비교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위험 청구항 및 침해 가능 포인트 도출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충족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누락 요소 구분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아이디어 ↔ 청구항 구성요소 매칭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차이점 정리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구성요소 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대비표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 자동 생성 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+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회피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차별화 방향 제안</a:t>
            </a:r>
            <a:endParaRPr lang="en-US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7D9C3945-FE64-4089-9EFA-1A4DFFBB1EDD}"/>
              </a:ext>
            </a:extLst>
          </p:cNvPr>
          <p:cNvSpPr txBox="1"/>
          <p:nvPr/>
        </p:nvSpPr>
        <p:spPr>
          <a:xfrm>
            <a:off x="927100" y="1371600"/>
            <a:ext cx="51689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핵심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기술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구성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(3)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1DF4C1-3ED5-4839-9005-FC881567B4CA}"/>
              </a:ext>
            </a:extLst>
          </p:cNvPr>
          <p:cNvSpPr txBox="1"/>
          <p:nvPr/>
        </p:nvSpPr>
        <p:spPr>
          <a:xfrm>
            <a:off x="23079075" y="1263516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10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612900"/>
            <a:ext cx="190754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27100" y="895350"/>
            <a:ext cx="6388100" cy="26416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정리 및 다음 단계로</a:t>
            </a:r>
            <a:endParaRPr lang="en-US" sz="5466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6D1555-001B-4FFC-9CDB-388DA7B3429F}"/>
              </a:ext>
            </a:extLst>
          </p:cNvPr>
          <p:cNvGrpSpPr/>
          <p:nvPr/>
        </p:nvGrpSpPr>
        <p:grpSpPr>
          <a:xfrm>
            <a:off x="4191000" y="3419626"/>
            <a:ext cx="19062700" cy="2374536"/>
            <a:chOff x="4191000" y="3733800"/>
            <a:chExt cx="19062700" cy="237453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1000" y="3733800"/>
              <a:ext cx="19062700" cy="2374536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4660900" y="4640812"/>
              <a:ext cx="18237200" cy="3974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아이디어 입력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/IPC 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선택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/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실행 버튼 등 사용자 입력 처리</a:t>
              </a:r>
              <a:endPara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endParaRPr>
            </a:p>
            <a:p>
              <a:pPr marL="342900" lvl="0" indent="-342900" algn="l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검색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·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분석 결과 스트리밍 출력 및 화면 구성</a:t>
              </a:r>
              <a:endPara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endParaRPr>
            </a:p>
            <a:p>
              <a:pPr marL="342900" lvl="0" indent="-342900" algn="l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후보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 리스트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/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리포트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/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시각화 화면 렌더링</a:t>
              </a:r>
              <a:endParaRPr 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660900" y="3968196"/>
              <a:ext cx="18275300" cy="55032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en-US" sz="3600" b="0" i="0" u="none" strike="noStrike" dirty="0" err="1">
                  <a:solidFill>
                    <a:srgbClr val="0063BA"/>
                  </a:solidFill>
                  <a:latin typeface="Pretendard SemiBold" panose="020B0600000101010101" charset="-127"/>
                  <a:ea typeface="Pretendard SemiBold" panose="020B0600000101010101" charset="-127"/>
                  <a:cs typeface="Pretendard SemiBold"/>
                </a:rPr>
                <a:t>Streamlit</a:t>
              </a:r>
              <a:r>
                <a:rPr lang="en-US" sz="3600" b="0" i="0" u="none" strike="noStrike" dirty="0">
                  <a:solidFill>
                    <a:srgbClr val="0063BA"/>
                  </a:solidFill>
                  <a:latin typeface="Pretendard SemiBold" panose="020B0600000101010101" charset="-127"/>
                  <a:ea typeface="Pretendard SemiBold" panose="020B0600000101010101" charset="-127"/>
                  <a:cs typeface="Pretendard SemiBold"/>
                </a:rPr>
                <a:t>(app.py) </a:t>
              </a:r>
              <a:r>
                <a:rPr lang="en-US" sz="36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B0600000101010101" charset="-127"/>
                  <a:ea typeface="Pretendard SemiBold" panose="020B0600000101010101" charset="-127"/>
                  <a:cs typeface="Pretendard SemiBold"/>
                </a:rPr>
                <a:t>– UI </a:t>
              </a:r>
              <a:r>
                <a:rPr lang="ko-KR" altLang="en-US" sz="36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B0600000101010101" charset="-127"/>
                  <a:ea typeface="Pretendard SemiBold" panose="020B0600000101010101" charset="-127"/>
                  <a:cs typeface="Pretendard SemiBold"/>
                </a:rPr>
                <a:t>레이어</a:t>
              </a:r>
              <a:endParaRPr lang="en-US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1A81983-FB59-4D18-A8EC-965A4BF86B3C}"/>
              </a:ext>
            </a:extLst>
          </p:cNvPr>
          <p:cNvGrpSpPr/>
          <p:nvPr/>
        </p:nvGrpSpPr>
        <p:grpSpPr>
          <a:xfrm>
            <a:off x="4191000" y="6118260"/>
            <a:ext cx="19062700" cy="2374536"/>
            <a:chOff x="4191000" y="6597511"/>
            <a:chExt cx="19062700" cy="237453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1000" y="6597511"/>
              <a:ext cx="19062700" cy="2374536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4660900" y="7504523"/>
              <a:ext cx="18237200" cy="3974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Multi-Query/</a:t>
              </a:r>
              <a:r>
                <a:rPr lang="en-US" altLang="ko-KR" sz="2400" b="0" i="0" u="none" strike="noStrike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HyDE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 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기반 쿼리 생성 및 오케스트레이션</a:t>
              </a:r>
              <a:endPara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  <a:cs typeface="Pretendard Regular"/>
              </a:endParaRPr>
            </a:p>
            <a:p>
              <a:pPr marL="342900" lvl="0" indent="-342900" algn="l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Hybrid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검색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(</a:t>
              </a:r>
              <a:r>
                <a:rPr 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Dense + Sparse/BM25) + IPC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필터링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+ </a:t>
              </a:r>
              <a:r>
                <a:rPr 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RRF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결과 통합</a:t>
              </a:r>
              <a:endParaRPr lang="en-US" altLang="ko-KR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l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Cross-Encoder 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기반 정밀 재정렬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(</a:t>
              </a:r>
              <a:r>
                <a:rPr lang="en-US" altLang="ko-KR" sz="2400" b="0" i="0" u="none" strike="noStrike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Rerank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) 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및 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Top-K 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선별</a:t>
              </a:r>
              <a:endParaRPr 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  <a:cs typeface="Pretendard Regular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660900" y="6821717"/>
              <a:ext cx="18275300" cy="55032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en-US" sz="3600" b="0" i="0" u="none" strike="noStrike" dirty="0">
                  <a:solidFill>
                    <a:srgbClr val="0063BA"/>
                  </a:solidFill>
                  <a:latin typeface="Pretendard SemiBold" panose="020B0600000101010101" charset="-127"/>
                  <a:ea typeface="Pretendard SemiBold" panose="020B0600000101010101" charset="-127"/>
                  <a:cs typeface="Pretendard SemiBold"/>
                </a:rPr>
                <a:t>patent_agent.py, vector_db.py, reranker.py</a:t>
              </a:r>
              <a:endParaRPr lang="en-US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/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8816894"/>
            <a:ext cx="19062700" cy="347035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660900" y="10358043"/>
            <a:ext cx="18237200" cy="39745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청구항 파싱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/</a:t>
            </a:r>
            <a:r>
              <a:rPr lang="ko-KR" altLang="en-US" sz="2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청킹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 등 </a:t>
            </a:r>
            <a:r>
              <a:rPr lang="ko-KR" altLang="en-US" sz="2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전처리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 파이프라인 및 </a:t>
            </a:r>
            <a:r>
              <a:rPr lang="ko-KR" altLang="en-US" sz="2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임베딩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 생성</a:t>
            </a:r>
            <a:endParaRPr lang="en-US" altLang="ko-KR" sz="2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인덱싱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/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검색 설정 지원 및 결과 후처리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(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근거 정리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/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요약 입력 구성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사용자 피드백 로깅 및 분석 이력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(SQLite)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관리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(</a:t>
            </a:r>
            <a:r>
              <a:rPr lang="ko-KR" altLang="en-US" sz="2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재조회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·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비교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UI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공통 컴포넌트 분리 및 상태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(Session)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관리</a:t>
            </a:r>
            <a:endParaRPr lang="en-US" sz="2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660900" y="9685428"/>
            <a:ext cx="18275300" cy="5503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sz="36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analysis_logic.py, session_manager.py, preprocessor.py, embedder.py, feedback_logger.py, history_manager.py, </a:t>
            </a:r>
            <a:r>
              <a:rPr sz="3600" dirty="0" err="1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ui</a:t>
            </a:r>
            <a:r>
              <a:rPr sz="36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/*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8C8DF-665C-4172-80D2-4D449C02EEE4}"/>
              </a:ext>
            </a:extLst>
          </p:cNvPr>
          <p:cNvSpPr txBox="1"/>
          <p:nvPr/>
        </p:nvSpPr>
        <p:spPr>
          <a:xfrm>
            <a:off x="19723100" y="9448800"/>
            <a:ext cx="411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-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데이터 처리 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&amp;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사용자 경험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970AD88F-1EBB-44CA-B0C7-D6A3ADA74859}"/>
              </a:ext>
            </a:extLst>
          </p:cNvPr>
          <p:cNvSpPr txBox="1"/>
          <p:nvPr/>
        </p:nvSpPr>
        <p:spPr>
          <a:xfrm>
            <a:off x="762000" y="2011675"/>
            <a:ext cx="9359900" cy="1226232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  </a:t>
            </a:r>
            <a:r>
              <a:rPr lang="en-US" sz="4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시스템</a:t>
            </a:r>
            <a:r>
              <a:rPr 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4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아키텍</a:t>
            </a:r>
            <a:r>
              <a:rPr lang="ko-KR" alt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처</a:t>
            </a:r>
            <a:r>
              <a:rPr 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 및 </a:t>
            </a:r>
            <a:r>
              <a:rPr lang="en-US" sz="4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모듈</a:t>
            </a:r>
            <a:r>
              <a:rPr 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4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구성</a:t>
            </a:r>
            <a:endParaRPr lang="en-US" sz="4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3D80DA-71C0-4C0A-8BB6-0F9BE66E9032}"/>
              </a:ext>
            </a:extLst>
          </p:cNvPr>
          <p:cNvSpPr txBox="1"/>
          <p:nvPr/>
        </p:nvSpPr>
        <p:spPr>
          <a:xfrm>
            <a:off x="21336000" y="6367223"/>
            <a:ext cx="2501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- </a:t>
            </a:r>
            <a:r>
              <a:rPr lang="ko-KR" altLang="en-US" sz="2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핵심모듈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9B4297-B699-440B-B066-6A3F77B54694}"/>
              </a:ext>
            </a:extLst>
          </p:cNvPr>
          <p:cNvSpPr txBox="1"/>
          <p:nvPr/>
        </p:nvSpPr>
        <p:spPr>
          <a:xfrm>
            <a:off x="21336000" y="3733800"/>
            <a:ext cx="2501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- UI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레이어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4B473C-80D4-4C60-8D4A-BF9FE73C8CED}"/>
              </a:ext>
            </a:extLst>
          </p:cNvPr>
          <p:cNvSpPr txBox="1"/>
          <p:nvPr/>
        </p:nvSpPr>
        <p:spPr>
          <a:xfrm>
            <a:off x="23079075" y="1263516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11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0CF90A9-B946-4EC0-AEC3-D5CE91F84BDB}"/>
              </a:ext>
            </a:extLst>
          </p:cNvPr>
          <p:cNvSpPr/>
          <p:nvPr/>
        </p:nvSpPr>
        <p:spPr>
          <a:xfrm>
            <a:off x="0" y="4191000"/>
            <a:ext cx="24384000" cy="1371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822700" y="6860241"/>
            <a:ext cx="18351500" cy="456975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QA </a:t>
            </a:r>
            <a:r>
              <a:rPr lang="ko-KR" alt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현황</a:t>
            </a: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pytest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32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 테스트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100% Pass(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DeepEval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포함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데이터 확장</a:t>
            </a: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전체 특허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DB/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도메인 확장으로 검색 커버리지 개선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비용</a:t>
            </a: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/</a:t>
            </a:r>
            <a:r>
              <a:rPr lang="ko-KR" alt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안정성</a:t>
            </a: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OpenAI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API Mock +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캐싱으로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비용 절감 및 재현성 강화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검색 고도화</a:t>
            </a: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IPC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필터 정교화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+ Hybrid(Dense+BM25)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파라미터 튜닝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+ RRF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개선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피드백 기반 고도화</a:t>
            </a: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사용자 피드백 로그를 활용한 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Reranker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/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검색 전략 개선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산출물 고도화</a:t>
            </a: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PDF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리포트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/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시각화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(Guardian Map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등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)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품질 및 자동화 범위 확대</a:t>
            </a:r>
            <a:endParaRPr lang="ko-KR" altLang="en-US" sz="32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D24A1F-7C98-48E9-AECA-4919C36BE151}"/>
              </a:ext>
            </a:extLst>
          </p:cNvPr>
          <p:cNvSpPr txBox="1"/>
          <p:nvPr/>
        </p:nvSpPr>
        <p:spPr>
          <a:xfrm>
            <a:off x="927100" y="895350"/>
            <a:ext cx="6388100" cy="26416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정리 및 다음 단계로</a:t>
            </a:r>
            <a:endParaRPr lang="en-US" sz="5466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AC8D81EA-AE10-4B92-90DB-ACEEE4A7D9B2}"/>
              </a:ext>
            </a:extLst>
          </p:cNvPr>
          <p:cNvSpPr txBox="1"/>
          <p:nvPr/>
        </p:nvSpPr>
        <p:spPr>
          <a:xfrm>
            <a:off x="762000" y="2011675"/>
            <a:ext cx="9359900" cy="1226232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  한계 및 향후 개선 방향</a:t>
            </a:r>
            <a:endParaRPr lang="en-US" sz="4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FE8046-FF7D-4034-8AF1-11CD35C4E4B3}"/>
              </a:ext>
            </a:extLst>
          </p:cNvPr>
          <p:cNvSpPr txBox="1"/>
          <p:nvPr/>
        </p:nvSpPr>
        <p:spPr>
          <a:xfrm>
            <a:off x="1939925" y="4495800"/>
            <a:ext cx="21139150" cy="68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6199"/>
              </a:lnSpc>
            </a:pPr>
            <a:r>
              <a:rPr lang="ko-KR" altLang="en-US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현재 시스템은 데모용 </a:t>
            </a:r>
            <a:r>
              <a:rPr lang="en-US" altLang="ko-KR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10K </a:t>
            </a:r>
            <a:r>
              <a:rPr lang="ko-KR" altLang="en-US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특허 데이터 기반으로 구축되어</a:t>
            </a:r>
            <a:r>
              <a:rPr lang="en-US" altLang="ko-KR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, </a:t>
            </a:r>
            <a:r>
              <a:rPr lang="ko-KR" altLang="en-US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전체 특허 커버리지 및 도메인 확장에 한계가 있습니다</a:t>
            </a:r>
            <a:r>
              <a:rPr lang="en-US" altLang="ko-KR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347B1-73F9-41D7-B115-42B7D9F19A48}"/>
              </a:ext>
            </a:extLst>
          </p:cNvPr>
          <p:cNvSpPr txBox="1"/>
          <p:nvPr/>
        </p:nvSpPr>
        <p:spPr>
          <a:xfrm>
            <a:off x="23079075" y="1263516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12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9600" y="880782"/>
            <a:ext cx="22783800" cy="977900"/>
          </a:xfrm>
          <a:prstGeom prst="rect">
            <a:avLst/>
          </a:prstGeom>
        </p:spPr>
        <p:txBody>
          <a:bodyPr lIns="0" tIns="69427" rIns="0" bIns="69427" rtlCol="0" anchor="ctr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13157" y="5184962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쇼특허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v3.0 </a:t>
            </a:r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소개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Self-RAG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기반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특허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분석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시스템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개요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220945" y="4114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시스템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개요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46245" y="4127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 dirty="0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67284" y="5184962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빠른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의사결정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지원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침해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리스크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평가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(Claim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관점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)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회피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/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차별화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전략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제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안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75072" y="4114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목표와</a:t>
            </a: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가치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00372" y="4127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33900" y="5184962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입력 → 검색 →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분석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→ 출력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729200" y="4114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사용자 플로우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54500" y="4127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2900" y="9461500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데이터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소스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수집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범위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대상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국가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/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기술분야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(IPC)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17700" y="8432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데이터</a:t>
            </a: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수집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43000" y="8445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 dirty="0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17665" y="9461500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청구항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파</a:t>
            </a:r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싱</a:t>
            </a:r>
            <a:r>
              <a:rPr lang="en-US" altLang="ko-KR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(4-Level)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임베딩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생성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인덱싱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방식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(Pinecone + BM25)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22465" y="8432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전처리</a:t>
            </a: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파이프라인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647765" y="8445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39065" y="9461500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하이브리드 검색</a:t>
            </a:r>
            <a:r>
              <a:rPr lang="en-US" altLang="ko-KR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Hybrid Search) + RRF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리랭커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Reranker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)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정밀 재정렬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청구항 단위 분석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Claim-Level)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43865" y="8432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핵심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기술</a:t>
            </a: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구성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769165" y="8445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 dirty="0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06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BF6327F2-D0DB-44BE-A86E-9A26D1803776}"/>
              </a:ext>
            </a:extLst>
          </p:cNvPr>
          <p:cNvSpPr txBox="1"/>
          <p:nvPr/>
        </p:nvSpPr>
        <p:spPr>
          <a:xfrm>
            <a:off x="18821400" y="9461500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시스템 </a:t>
            </a:r>
            <a:r>
              <a:rPr lang="ko-KR" alt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아키텍처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및 모듈 구성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한계 및 향후 개선 방향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04DCA1E7-8941-4199-970E-932E4DE5E444}"/>
              </a:ext>
            </a:extLst>
          </p:cNvPr>
          <p:cNvSpPr txBox="1"/>
          <p:nvPr/>
        </p:nvSpPr>
        <p:spPr>
          <a:xfrm>
            <a:off x="19126200" y="8432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800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정리 및 다음 단계로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CBF60AA1-9DF3-4B41-973B-5D65E8DCD4C3}"/>
              </a:ext>
            </a:extLst>
          </p:cNvPr>
          <p:cNvSpPr txBox="1"/>
          <p:nvPr/>
        </p:nvSpPr>
        <p:spPr>
          <a:xfrm>
            <a:off x="18351500" y="8445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 dirty="0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3641CA-D83A-4287-B80A-8E81760C0B8A}"/>
              </a:ext>
            </a:extLst>
          </p:cNvPr>
          <p:cNvSpPr txBox="1"/>
          <p:nvPr/>
        </p:nvSpPr>
        <p:spPr>
          <a:xfrm>
            <a:off x="23079075" y="1263516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419600" y="7302500"/>
            <a:ext cx="191516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사용자 아이디어를 기준으로 선행특허를 검색</a:t>
            </a: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</a:t>
            </a: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비교해 리스크를 빠르게 점검하는 </a:t>
            </a: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AI </a:t>
            </a: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기반 시스템</a:t>
            </a:r>
            <a:endParaRPr lang="en-US" altLang="ko-KR" sz="28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Self-RAG </a:t>
            </a: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기반 검색 고도화</a:t>
            </a: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8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멀티쿼리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</a:t>
            </a: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HyDE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쿼리 재작성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+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하이브리드 검색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Dense+Sparse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결합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IPC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필터링 → 통합 랭킹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(RRF)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→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Reranker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→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LLM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요약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분석까지 연결한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엔드투엔드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프로토타입</a:t>
            </a:r>
            <a:endParaRPr lang="en-US" sz="28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19600" y="6502400"/>
            <a:ext cx="191643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333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쇼특허</a:t>
            </a:r>
            <a:r>
              <a:rPr lang="en-US" sz="33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(Short-Cut) v3.0 </a:t>
            </a:r>
            <a:r>
              <a:rPr lang="en-US" sz="3333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정의</a:t>
            </a:r>
            <a:endParaRPr lang="en-US" sz="3333" b="0" i="0" u="none" strike="noStrike" dirty="0">
              <a:solidFill>
                <a:srgbClr val="0063BA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19600" y="8915400"/>
            <a:ext cx="191643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3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핵심 </a:t>
            </a:r>
            <a:r>
              <a:rPr lang="en-US" sz="3333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산출물</a:t>
            </a:r>
            <a:endParaRPr lang="en-US" sz="3333" b="0" i="0" u="none" strike="noStrike" dirty="0">
              <a:solidFill>
                <a:srgbClr val="0063BA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419600" y="9677400"/>
            <a:ext cx="191516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유사 특허 후보</a:t>
            </a: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(Top-K) </a:t>
            </a: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및 선정 근거 요약</a:t>
            </a:r>
            <a:endParaRPr lang="en-US" sz="28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침해 리스크 평가</a:t>
            </a:r>
            <a:r>
              <a:rPr lang="en-US" altLang="ko-KR" sz="2800" dirty="0"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2800" b="1" dirty="0">
                <a:latin typeface="Pretendard Light" panose="020B0600000101010101" charset="-127"/>
                <a:ea typeface="Pretendard Light" panose="020B0600000101010101" charset="-127"/>
              </a:rPr>
              <a:t>위험 청구항</a:t>
            </a:r>
            <a:r>
              <a:rPr lang="en-US" altLang="ko-KR" sz="2800" b="1" dirty="0"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2800" b="1" dirty="0">
                <a:latin typeface="Pretendard Light" panose="020B0600000101010101" charset="-127"/>
                <a:ea typeface="Pretendard Light" panose="020B0600000101010101" charset="-127"/>
              </a:rPr>
              <a:t>구성요소 매칭 포인트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 정리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구성요소 기반 회피</a:t>
            </a:r>
            <a:r>
              <a:rPr lang="en-US" altLang="ko-KR" sz="2800" dirty="0">
                <a:latin typeface="Pretendard Light" panose="020B0600000101010101" charset="-127"/>
                <a:ea typeface="Pretendard Light" panose="020B0600000101010101" charset="-127"/>
              </a:rPr>
              <a:t>·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차별화</a:t>
            </a:r>
            <a:r>
              <a:rPr lang="en-US" altLang="ko-KR" sz="28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전략 </a:t>
            </a:r>
            <a:r>
              <a:rPr lang="en-US" altLang="ko-KR" sz="2800" dirty="0">
                <a:latin typeface="Pretendard Light" panose="020B0600000101010101" charset="-127"/>
                <a:ea typeface="Pretendard Light" panose="020B0600000101010101" charset="-127"/>
              </a:rPr>
              <a:t>+ PDF 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리포트</a:t>
            </a:r>
            <a:r>
              <a:rPr lang="en-US" altLang="ko-KR" sz="2800" dirty="0"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시각화</a:t>
            </a:r>
            <a:r>
              <a:rPr lang="en-US" altLang="ko-KR" sz="2800" dirty="0">
                <a:latin typeface="Pretendard Light" panose="020B0600000101010101" charset="-127"/>
                <a:ea typeface="Pretendard Light" panose="020B0600000101010101" charset="-127"/>
              </a:rPr>
              <a:t>(Guardian Map 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등</a:t>
            </a:r>
            <a:r>
              <a:rPr lang="en-US" altLang="ko-KR" sz="2800" dirty="0">
                <a:latin typeface="Pretendard Light" panose="020B0600000101010101" charset="-127"/>
                <a:ea typeface="Pretendard Light" panose="020B0600000101010101" charset="-127"/>
              </a:rPr>
              <a:t>) 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제공</a:t>
            </a:r>
            <a:endParaRPr lang="en-US" sz="280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7100" y="1625600"/>
            <a:ext cx="33655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시스템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개요</a:t>
            </a:r>
            <a:endParaRPr lang="en-US" sz="5466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7502E9-19B4-4BC6-B507-A263C80938A3}"/>
              </a:ext>
            </a:extLst>
          </p:cNvPr>
          <p:cNvSpPr/>
          <p:nvPr/>
        </p:nvSpPr>
        <p:spPr>
          <a:xfrm>
            <a:off x="0" y="3429000"/>
            <a:ext cx="24384000" cy="284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11340E61-9268-4E62-8457-CA3C84025CCA}"/>
              </a:ext>
            </a:extLst>
          </p:cNvPr>
          <p:cNvSpPr txBox="1"/>
          <p:nvPr/>
        </p:nvSpPr>
        <p:spPr>
          <a:xfrm>
            <a:off x="4419600" y="3677771"/>
            <a:ext cx="191643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3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우리가 해결하려는 것</a:t>
            </a:r>
            <a:endParaRPr lang="en-US" sz="3333" b="0" i="0" u="none" strike="noStrike" dirty="0">
              <a:solidFill>
                <a:srgbClr val="0063BA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9B09A23-CEBD-438B-92AA-AAEAF6FDDFD7}"/>
              </a:ext>
            </a:extLst>
          </p:cNvPr>
          <p:cNvSpPr txBox="1"/>
          <p:nvPr/>
        </p:nvSpPr>
        <p:spPr>
          <a:xfrm>
            <a:off x="4419600" y="4477870"/>
            <a:ext cx="19151600" cy="185942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자연어 아이디어 입력만으로 유사 특허 후보</a:t>
            </a: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(Top-K)</a:t>
            </a: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를 빠르게 검색</a:t>
            </a:r>
            <a:endParaRPr lang="en-US" altLang="ko-KR" sz="28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청구항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구성요소 단위로 침해 위험을 자동 점검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선정 근거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인용 구간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랭킹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필터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와 함께 결과를 스트리밍으로 즉시 제공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endParaRPr lang="en-US" sz="28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B30AE6-BB19-4D5E-A470-93C33E395E6A}"/>
              </a:ext>
            </a:extLst>
          </p:cNvPr>
          <p:cNvSpPr txBox="1"/>
          <p:nvPr/>
        </p:nvSpPr>
        <p:spPr>
          <a:xfrm>
            <a:off x="23079075" y="1263516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187700"/>
            <a:ext cx="19075400" cy="1993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845800" y="5600700"/>
            <a:ext cx="127381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사용자 아이디어 입력만으로 유사 특허 후보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(Top-K)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신속 제시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하이브리드 검색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en-US" altLang="ko-KR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Dense+Sparse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+ IPC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필터링으로 관련 후보 압축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통합 랭킹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(RRF) + </a:t>
            </a:r>
            <a:r>
              <a:rPr lang="en-US" altLang="ko-KR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Reranker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로 핵심 후보 우선 도출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81500" y="6096000"/>
            <a:ext cx="6223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빠른 의사결정 지원</a:t>
            </a:r>
            <a:endParaRPr lang="en-US" sz="3066" b="0" i="0" u="none" strike="noStrike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175000"/>
            <a:ext cx="190754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5194300"/>
            <a:ext cx="190754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7442200"/>
            <a:ext cx="19075400" cy="25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762500" y="3644900"/>
            <a:ext cx="183896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066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쇼특허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(Short-Cut) v3.0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는 출원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/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제품화 단계에서 사용자의 아이디어가 기존 특허와 얼마나 유사한지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, 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침해 리스크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청구항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/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구성요소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)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가 어디에 있는지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, 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그리고 어떤 방식으로 회피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·</a:t>
            </a:r>
            <a:r>
              <a:rPr lang="ko-KR" altLang="en-US" sz="3066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차별화할지까지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빠르게 판단하도록 돕는 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AI 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기반 선행기술 분석 시스템입니다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.</a:t>
            </a:r>
            <a:endParaRPr lang="en-US" sz="3066" b="0" i="0" u="none" strike="noStrike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45800" y="7848600"/>
            <a:ext cx="127381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청구항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(Claim)·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구성요소 단위로 매칭하여 침해 가능성 점검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All Elements Rule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관점으로 충족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누락 요소를 명확히 구분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위험 청구항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구성요소를 근거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인용 구간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요약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와 함께 제시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381500" y="8343900"/>
            <a:ext cx="6223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66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침해</a:t>
            </a:r>
            <a:r>
              <a:rPr 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3066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리스크</a:t>
            </a:r>
            <a:r>
              <a:rPr 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평가</a:t>
            </a:r>
            <a:b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</a:b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(Claim 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관점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)</a:t>
            </a:r>
            <a:endParaRPr lang="en-US" sz="3066" b="0" i="0" u="none" strike="noStrike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9690100"/>
            <a:ext cx="190754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845800" y="10109200"/>
            <a:ext cx="127381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아이디어 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vs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특허 구성요소 </a:t>
            </a:r>
            <a:r>
              <a:rPr lang="ko-KR" alt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대비표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제공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충돌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위험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요소 중심으로 설계 변경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</a:t>
            </a:r>
            <a:r>
              <a:rPr lang="ko-KR" alt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대체안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제안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차별화 포인트 및 개발 방향을 리포트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(PDF/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시각화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형태로 정리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381500" y="10591800"/>
            <a:ext cx="6223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66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회피</a:t>
            </a:r>
            <a:r>
              <a:rPr 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/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차별화 전략 제안</a:t>
            </a:r>
            <a:endParaRPr lang="en-US" sz="3066" b="0" i="0" u="none" strike="noStrike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11950700"/>
            <a:ext cx="190754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27100" y="1524000"/>
            <a:ext cx="33655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목표와 가치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8FE67E-8B03-41BA-B96F-E82815A63ADF}"/>
              </a:ext>
            </a:extLst>
          </p:cNvPr>
          <p:cNvSpPr txBox="1"/>
          <p:nvPr/>
        </p:nvSpPr>
        <p:spPr>
          <a:xfrm>
            <a:off x="16535400" y="12138967"/>
            <a:ext cx="7404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3BA"/>
                </a:solidFill>
                <a:latin typeface="Pretendard Light" panose="020B0600000101010101" charset="-127"/>
                <a:ea typeface="Pretendard Light" panose="020B0600000101010101" charset="-127"/>
              </a:rPr>
              <a:t>※ </a:t>
            </a:r>
            <a:r>
              <a:rPr lang="ko-KR" altLang="en-US" sz="2400" dirty="0">
                <a:solidFill>
                  <a:srgbClr val="0063BA"/>
                </a:solidFill>
                <a:latin typeface="Pretendard Light" panose="020B0600000101010101" charset="-127"/>
                <a:ea typeface="Pretendard Light" panose="020B0600000101010101" charset="-127"/>
              </a:rPr>
              <a:t>청구항</a:t>
            </a:r>
            <a:r>
              <a:rPr lang="en-US" altLang="ko-KR" sz="2400" dirty="0">
                <a:solidFill>
                  <a:srgbClr val="0063BA"/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2400" dirty="0">
                <a:solidFill>
                  <a:srgbClr val="0063BA"/>
                </a:solidFill>
                <a:latin typeface="Pretendard Light" panose="020B0600000101010101" charset="-127"/>
                <a:ea typeface="Pretendard Light" panose="020B0600000101010101" charset="-127"/>
              </a:rPr>
              <a:t>특허가 법적으로 보호받는 권리 범위를 정의한 문장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D31DDB-043F-401E-9CE6-DCC12C8A31B0}"/>
              </a:ext>
            </a:extLst>
          </p:cNvPr>
          <p:cNvSpPr txBox="1"/>
          <p:nvPr/>
        </p:nvSpPr>
        <p:spPr>
          <a:xfrm>
            <a:off x="23079075" y="1263516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625600"/>
            <a:ext cx="37973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사용자 플로우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946400"/>
            <a:ext cx="9207500" cy="425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00" y="2946400"/>
            <a:ext cx="9207500" cy="4254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851400" y="34925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입력</a:t>
            </a:r>
            <a:r>
              <a:rPr lang="en-US" sz="41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 단계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75200" y="4724400"/>
            <a:ext cx="82931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사용자가 아이디어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기술 설명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를 자연어로 입력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필요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시 </a:t>
            </a:r>
            <a:r>
              <a:rPr 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관심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기술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분야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60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IPC </a:t>
            </a:r>
            <a:r>
              <a:rPr lang="en-US" sz="260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필터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선택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검색 범위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관점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키워드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,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목적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,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비교 대상 특허 등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설정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19300" y="34925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검색 단계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43100" y="4724400"/>
            <a:ext cx="8826500" cy="199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아이디어를 다양한 관점으로 확장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멀티쿼리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생성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, </a:t>
            </a:r>
            <a:r>
              <a:rPr lang="en-US" altLang="ko-KR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HyDE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쿼리 재작성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하이브리드 검색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Dense(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의미 기반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+ Sparse(BM25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키워드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결과 </a:t>
            </a:r>
            <a:r>
              <a:rPr lang="ko-KR" altLang="en-US" sz="26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통합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(RRF)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으로 후보군 통합 및 중복 제거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7810500"/>
            <a:ext cx="9207500" cy="4254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7500" y="7810500"/>
            <a:ext cx="9207500" cy="4254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851400" y="83566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 err="1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분석</a:t>
            </a:r>
            <a:r>
              <a:rPr lang="en-US" sz="4133" b="0" i="0" u="none" strike="noStrike" dirty="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 단계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75200" y="9588500"/>
            <a:ext cx="8293100" cy="199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altLang="ko-KR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Reranker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(Cross-Encoder)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로 상위 후보 정밀 재정렬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상위 특허에 대해 청구항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(Claim)·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구성요소 단위로 비교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매칭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위험 포인트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침해 가능성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와 근거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인용 구간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요약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정리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719300" y="83566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 err="1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출력</a:t>
            </a:r>
            <a:r>
              <a:rPr lang="en-US" sz="4133" b="0" i="0" u="none" strike="noStrike" dirty="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 단계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43100" y="9588500"/>
            <a:ext cx="8293100" cy="199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결과를 스트리밍 방식으로 실시간 제공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유사 특허 후보 리스트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(Top-K) +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선정 근거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침해 리스크 리포트 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+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회피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차별화 가이드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(PDF/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시각화 포함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844678-4517-4F84-BD23-E0B54AD6C7CE}"/>
              </a:ext>
            </a:extLst>
          </p:cNvPr>
          <p:cNvSpPr txBox="1"/>
          <p:nvPr/>
        </p:nvSpPr>
        <p:spPr>
          <a:xfrm>
            <a:off x="23079075" y="1263516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5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231900"/>
            <a:ext cx="22783800" cy="977900"/>
          </a:xfrm>
          <a:prstGeom prst="rect">
            <a:avLst/>
          </a:prstGeom>
        </p:spPr>
        <p:txBody>
          <a:bodyPr lIns="0" tIns="69427" rIns="0" bIns="69427" rtlCol="0" anchor="ctr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데이터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수집</a:t>
            </a:r>
            <a:endParaRPr lang="en-US" sz="5466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00" y="3962400"/>
            <a:ext cx="14884400" cy="115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3962400"/>
            <a:ext cx="7200900" cy="1155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25600" y="4216400"/>
            <a:ext cx="6438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데이터 소스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9200" y="4279900"/>
            <a:ext cx="14147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Google Patents Public Dataset (BigQuery)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00" y="5676900"/>
            <a:ext cx="14884400" cy="115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5676900"/>
            <a:ext cx="7200900" cy="1155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25600" y="5943600"/>
            <a:ext cx="6438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수집 기간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39200" y="6007100"/>
            <a:ext cx="14147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2018-01-01 ~ 2024-12-31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9300" y="7404100"/>
            <a:ext cx="14884400" cy="115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00" y="7404100"/>
            <a:ext cx="7200900" cy="1155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651000" y="7670800"/>
            <a:ext cx="6438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대상 국가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77300" y="7734300"/>
            <a:ext cx="14147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US, EP, WO, CN, JP, KR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9300" y="9131300"/>
            <a:ext cx="14884400" cy="1155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00" y="9131300"/>
            <a:ext cx="7200900" cy="1155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651000" y="9398000"/>
            <a:ext cx="6438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수집량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877300" y="9448800"/>
            <a:ext cx="14147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10,000건(데모/프로토타입 목적)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9300" y="10858500"/>
            <a:ext cx="14884400" cy="1155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" y="10858500"/>
            <a:ext cx="7200900" cy="1155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651000" y="11125200"/>
            <a:ext cx="6438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도메인/IPC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877300" y="11176000"/>
            <a:ext cx="14147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AI/NLP </a:t>
            </a:r>
            <a:r>
              <a:rPr lang="ko-KR" altLang="en-US" sz="2933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도메인 키워드 기반 선별 </a:t>
            </a:r>
            <a:r>
              <a:rPr lang="en-US" altLang="ko-KR" sz="2933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+ </a:t>
            </a:r>
            <a:r>
              <a:rPr lang="en-US" altLang="ko-KR" sz="2933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IPC: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G06F 16, G06F 40, G06N 3/5/20, H04L 12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5A72A1-D583-4340-B6AE-A03BE8D7F2A8}"/>
              </a:ext>
            </a:extLst>
          </p:cNvPr>
          <p:cNvSpPr txBox="1"/>
          <p:nvPr/>
        </p:nvSpPr>
        <p:spPr>
          <a:xfrm>
            <a:off x="23079075" y="1263516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6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30300"/>
            <a:ext cx="22783800" cy="977900"/>
          </a:xfrm>
          <a:prstGeom prst="rect">
            <a:avLst/>
          </a:prstGeom>
        </p:spPr>
        <p:txBody>
          <a:bodyPr lIns="0" tIns="69427" rIns="0" bIns="69427" rtlCol="0" anchor="ctr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데이터 전처리 파이프라인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3086100"/>
            <a:ext cx="5410200" cy="104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11200" y="4610100"/>
            <a:ext cx="5359400" cy="298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altLang="ko-KR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BigQuery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에서 특허 데이터 추출</a:t>
            </a:r>
            <a:b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</a:b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(2018–2024)</a:t>
            </a: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대상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US / EP / WO / CN / JP / KR</a:t>
            </a: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텍스트 정규화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특수문자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공백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인코딩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·HTML/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개행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처리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endParaRPr lang="en-US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140200"/>
            <a:ext cx="54102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76300" y="3327400"/>
            <a:ext cx="508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데이터 추출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00" y="3086100"/>
            <a:ext cx="5410200" cy="1041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471400" y="4610100"/>
            <a:ext cx="5346700" cy="248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최대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1024 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토큰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단위로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청킹</a:t>
            </a:r>
            <a:endParaRPr lang="en-US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오버랩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128 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토큰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적용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문맥 유지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endParaRPr lang="en-US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임베딩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text-embedding-3-small (1536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차원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endParaRPr lang="en-US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7900" y="4140200"/>
            <a:ext cx="54102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573000" y="3327400"/>
            <a:ext cx="508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청킹 &amp; 임베딩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62600" y="3086100"/>
            <a:ext cx="54102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262600" y="4610100"/>
            <a:ext cx="5422900" cy="248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Dense: Pinecone(Vector DB)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인덱스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sz="2200" dirty="0">
                <a:latin typeface="Pretendard Light" panose="020B0600000101010101" charset="-127"/>
                <a:ea typeface="Pretendard Light" panose="020B0600000101010101" charset="-127"/>
              </a:rPr>
              <a:t>Sparse: </a:t>
            </a:r>
            <a:r>
              <a:rPr lang="en-US" altLang="ko-KR" sz="2200" dirty="0">
                <a:latin typeface="Pretendard Light" panose="020B0600000101010101" charset="-127"/>
                <a:ea typeface="Pretendard Light" panose="020B0600000101010101" charset="-127"/>
              </a:rPr>
              <a:t>BM25 </a:t>
            </a:r>
            <a:r>
              <a:rPr lang="ko-KR" altLang="en-US" sz="2200" dirty="0">
                <a:latin typeface="Pretendard Light" panose="020B0600000101010101" charset="-127"/>
                <a:ea typeface="Pretendard Light" panose="020B0600000101010101" charset="-127"/>
              </a:rPr>
              <a:t>키워드 인덱스 구성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sz="2200" dirty="0">
                <a:latin typeface="Pretendard Light" panose="020B0600000101010101" charset="-127"/>
                <a:ea typeface="Pretendard Light" panose="020B0600000101010101" charset="-127"/>
              </a:rPr>
              <a:t>Hybrid </a:t>
            </a:r>
            <a:r>
              <a:rPr lang="ko-KR" altLang="en-US" sz="2200" dirty="0">
                <a:latin typeface="Pretendard Light" panose="020B0600000101010101" charset="-127"/>
                <a:ea typeface="Pretendard Light" panose="020B0600000101010101" charset="-127"/>
              </a:rPr>
              <a:t>검색 기반 구성</a:t>
            </a:r>
            <a:r>
              <a:rPr lang="en-US" altLang="ko-KR" sz="2200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en-US" sz="2200" dirty="0">
                <a:latin typeface="Pretendard Light" panose="020B0600000101010101" charset="-127"/>
                <a:ea typeface="Pretendard Light" panose="020B0600000101010101" charset="-127"/>
              </a:rPr>
              <a:t>Dense + Sparse)</a:t>
            </a:r>
            <a:endParaRPr sz="22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약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20,664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청크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벡터 생성</a:t>
            </a:r>
            <a:endParaRPr lang="en-US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9900" y="4140200"/>
            <a:ext cx="54102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8427700" y="3327400"/>
            <a:ext cx="508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인덱싱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900" y="3086100"/>
            <a:ext cx="5410200" cy="1041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565900" y="4610100"/>
            <a:ext cx="5410200" cy="248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4-Level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청구항 파싱 적용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구성요소 단위 분해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국가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형식 차이를 고려한 파싱 규칙 적용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(US/EP/KR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등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괄호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대괄호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번호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서술 패턴 정리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전처리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규칙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4140200"/>
            <a:ext cx="54102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731000" y="3327400"/>
            <a:ext cx="508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청구항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파싱</a:t>
            </a:r>
            <a:endParaRPr lang="en-US" sz="3200" b="0" i="0" u="none" strike="noStrike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3086100"/>
            <a:ext cx="54102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3086100"/>
            <a:ext cx="54102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7900" y="3086100"/>
            <a:ext cx="54102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9900" y="3086100"/>
            <a:ext cx="54102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7797800"/>
            <a:ext cx="54102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7785100"/>
            <a:ext cx="54102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7900" y="7772400"/>
            <a:ext cx="54102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9900" y="7797800"/>
            <a:ext cx="54102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8445500"/>
            <a:ext cx="22504400" cy="35941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371600" y="9220200"/>
            <a:ext cx="216154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데이터 전처리</a:t>
            </a:r>
            <a:r>
              <a:rPr lang="ko-KR" altLang="en-US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는 검색 품질을 좌우하는 핵심 단계입니다</a:t>
            </a:r>
            <a:r>
              <a:rPr lang="en-US" altLang="ko-KR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.</a:t>
            </a:r>
          </a:p>
          <a:p>
            <a:pPr lvl="0" algn="ctr">
              <a:lnSpc>
                <a:spcPct val="116199"/>
              </a:lnSpc>
            </a:pPr>
            <a:r>
              <a:rPr lang="en-US" altLang="ko-KR" sz="3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BigQuery</a:t>
            </a:r>
            <a:r>
              <a:rPr lang="en-US" altLang="ko-KR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 </a:t>
            </a:r>
            <a:r>
              <a:rPr lang="ko-KR" altLang="en-US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데이터는 </a:t>
            </a: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청구항 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4-Level </a:t>
            </a: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파싱 → </a:t>
            </a:r>
            <a:r>
              <a:rPr lang="ko-KR" altLang="en-US" sz="3600" b="0" i="0" u="none" strike="noStrike" dirty="0" err="1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청킹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/</a:t>
            </a:r>
            <a:r>
              <a:rPr lang="ko-KR" altLang="en-US" sz="3600" b="0" i="0" u="none" strike="noStrike" dirty="0" err="1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임베딩</a:t>
            </a:r>
            <a:r>
              <a:rPr lang="ko-KR" altLang="en-US" sz="3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을</a:t>
            </a:r>
            <a:r>
              <a:rPr lang="ko-KR" altLang="en-US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 거쳐 의미 기반 검색이 가능해지고</a:t>
            </a:r>
            <a:r>
              <a:rPr lang="en-US" altLang="ko-KR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, </a:t>
            </a:r>
          </a:p>
          <a:p>
            <a:pPr lvl="0" algn="ctr">
              <a:lnSpc>
                <a:spcPct val="116199"/>
              </a:lnSpc>
            </a:pPr>
            <a:r>
              <a:rPr sz="3600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</a:rPr>
              <a:t>Hybrid</a:t>
            </a:r>
            <a:r>
              <a:rPr lang="en-US" sz="3600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sz="3600" dirty="0" err="1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</a:rPr>
              <a:t>Dense+Sparse</a:t>
            </a:r>
            <a:r>
              <a:rPr sz="3600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</a:rPr>
              <a:t>/BM25) </a:t>
            </a:r>
            <a:r>
              <a:rPr sz="3600" dirty="0" err="1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</a:rPr>
              <a:t>인덱싱</a:t>
            </a:r>
            <a:r>
              <a:rPr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으로</a:t>
            </a:r>
            <a:r>
              <a:rPr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하이브리드</a:t>
            </a:r>
            <a:r>
              <a:rPr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검색</a:t>
            </a:r>
            <a:r>
              <a:rPr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기반을</a:t>
            </a:r>
            <a:r>
              <a:rPr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마련합니다</a:t>
            </a:r>
            <a:r>
              <a:rPr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  <a:endParaRPr lang="en-US" sz="3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SemiBold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5A2A01-82B3-4A96-B53E-BF331B773E4C}"/>
              </a:ext>
            </a:extLst>
          </p:cNvPr>
          <p:cNvSpPr txBox="1"/>
          <p:nvPr/>
        </p:nvSpPr>
        <p:spPr>
          <a:xfrm>
            <a:off x="23079075" y="1263516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7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86100" y="8724900"/>
            <a:ext cx="191516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검색 결과에 대해 </a:t>
            </a:r>
            <a:r>
              <a:rPr lang="en-US" altLang="ko-KR" sz="2600" b="1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0~1 </a:t>
            </a:r>
            <a:r>
              <a:rPr lang="ko-KR" altLang="en-US" sz="2600" b="1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관련성 점수</a:t>
            </a:r>
            <a:r>
              <a:rPr lang="en-US" altLang="ko-KR" sz="2600" b="1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(Grading)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를 부여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평균 점수가 </a:t>
            </a:r>
            <a:r>
              <a:rPr lang="ko-KR" alt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임계값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예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0.6)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미만이면 쿼리 재작성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(Rewrite) → </a:t>
            </a:r>
            <a:r>
              <a:rPr lang="ko-KR" alt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재검색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(Retrieve) 1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회 수행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저품질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검색 결과를 자동 걸러내어 분석 품질을 </a:t>
            </a:r>
            <a:r>
              <a:rPr lang="ko-KR" alt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안정화하는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루프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86100" y="7924800"/>
            <a:ext cx="191643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3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Self-RAG + Grading/Rewrite Loop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86100" y="10820400"/>
            <a:ext cx="191643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333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HyDE</a:t>
            </a:r>
            <a:r>
              <a:rPr lang="en-US" sz="33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 &amp; Multi-Query RAG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86100" y="11582400"/>
            <a:ext cx="19151600" cy="175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altLang="ko-KR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HyDE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아이디어로부터 ‘가상 특허 설명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청구항’ 형태의 문장을 생성해 검색 쿼리를 강화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Multi-Query: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기술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청구항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문제해결 관점 등 다중 쿼리로 확장해 검색 커버리지 개선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짧거나 모호한 입력에서도 검색 </a:t>
            </a:r>
            <a:r>
              <a:rPr lang="ko-KR" alt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재현율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(Recall)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과 후보 품질을 높이는 목적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7100" y="1625600"/>
            <a:ext cx="51689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핵심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기술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구성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(1)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42FD910-2857-4600-9112-1BD5DE9AC2F2}"/>
              </a:ext>
            </a:extLst>
          </p:cNvPr>
          <p:cNvGrpSpPr/>
          <p:nvPr/>
        </p:nvGrpSpPr>
        <p:grpSpPr>
          <a:xfrm>
            <a:off x="9601200" y="2000121"/>
            <a:ext cx="11898401" cy="4941855"/>
            <a:chOff x="7239000" y="1447800"/>
            <a:chExt cx="15621000" cy="5702300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96CE630-48CB-4C8E-AE56-2B365048D933}"/>
                </a:ext>
              </a:extLst>
            </p:cNvPr>
            <p:cNvSpPr/>
            <p:nvPr/>
          </p:nvSpPr>
          <p:spPr>
            <a:xfrm>
              <a:off x="7239000" y="1447800"/>
              <a:ext cx="15621000" cy="57023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97260E4-19D5-4BFF-86D3-A24BF3196AED}"/>
                </a:ext>
              </a:extLst>
            </p:cNvPr>
            <p:cNvSpPr/>
            <p:nvPr/>
          </p:nvSpPr>
          <p:spPr>
            <a:xfrm>
              <a:off x="13030200" y="1762125"/>
              <a:ext cx="4267200" cy="103633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Grading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8FCC0391-0C36-4360-9EF4-614ACD2E4F26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rot="10800000" flipV="1">
              <a:off x="9737913" y="2294965"/>
              <a:ext cx="3274359" cy="1485820"/>
            </a:xfrm>
            <a:prstGeom prst="bentConnector2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67F0671-51A2-406B-9A63-67AB276AA181}"/>
                </a:ext>
              </a:extLst>
            </p:cNvPr>
            <p:cNvSpPr/>
            <p:nvPr/>
          </p:nvSpPr>
          <p:spPr>
            <a:xfrm>
              <a:off x="7604312" y="3780785"/>
              <a:ext cx="4267200" cy="103633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Query input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439D6D1-F569-4A33-8EF6-2A80A6301513}"/>
                </a:ext>
              </a:extLst>
            </p:cNvPr>
            <p:cNvSpPr/>
            <p:nvPr/>
          </p:nvSpPr>
          <p:spPr>
            <a:xfrm>
              <a:off x="13030200" y="5811476"/>
              <a:ext cx="4267200" cy="103633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Retrieve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FEC4675-0474-4568-BF69-85E96A8627AE}"/>
                </a:ext>
              </a:extLst>
            </p:cNvPr>
            <p:cNvSpPr/>
            <p:nvPr/>
          </p:nvSpPr>
          <p:spPr>
            <a:xfrm>
              <a:off x="18364200" y="3780785"/>
              <a:ext cx="4267200" cy="103633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Rewrite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3DFB9924-59CF-46EC-AAF0-FA2FC84DC54A}"/>
                </a:ext>
              </a:extLst>
            </p:cNvPr>
            <p:cNvCxnSpPr>
              <a:cxnSpLocks/>
              <a:stCxn id="26" idx="0"/>
              <a:endCxn id="12" idx="3"/>
            </p:cNvCxnSpPr>
            <p:nvPr/>
          </p:nvCxnSpPr>
          <p:spPr>
            <a:xfrm rot="16200000" flipV="1">
              <a:off x="18147353" y="1430338"/>
              <a:ext cx="1500494" cy="3200400"/>
            </a:xfrm>
            <a:prstGeom prst="bentConnector2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B81260F0-F60B-4D8B-8267-F9222358F890}"/>
                </a:ext>
              </a:extLst>
            </p:cNvPr>
            <p:cNvCxnSpPr>
              <a:cxnSpLocks/>
              <a:stCxn id="24" idx="2"/>
              <a:endCxn id="25" idx="1"/>
            </p:cNvCxnSpPr>
            <p:nvPr/>
          </p:nvCxnSpPr>
          <p:spPr>
            <a:xfrm rot="16200000" flipH="1">
              <a:off x="10627793" y="3927235"/>
              <a:ext cx="1512526" cy="3292288"/>
            </a:xfrm>
            <a:prstGeom prst="bentConnector2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157F2807-EE20-456A-BEFD-D66D00150EB5}"/>
                </a:ext>
              </a:extLst>
            </p:cNvPr>
            <p:cNvCxnSpPr>
              <a:cxnSpLocks/>
              <a:stCxn id="26" idx="2"/>
              <a:endCxn id="25" idx="3"/>
            </p:cNvCxnSpPr>
            <p:nvPr/>
          </p:nvCxnSpPr>
          <p:spPr>
            <a:xfrm rot="5400000">
              <a:off x="18141337" y="3973179"/>
              <a:ext cx="1512526" cy="3200400"/>
            </a:xfrm>
            <a:prstGeom prst="bentConnector2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270CF92-8265-4CC5-B086-9A6A667708F3}"/>
              </a:ext>
            </a:extLst>
          </p:cNvPr>
          <p:cNvSpPr txBox="1"/>
          <p:nvPr/>
        </p:nvSpPr>
        <p:spPr>
          <a:xfrm>
            <a:off x="23079075" y="1263516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8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56BCA5B3-DD0E-4151-A387-F9A9B2D1A00D}"/>
              </a:ext>
            </a:extLst>
          </p:cNvPr>
          <p:cNvSpPr txBox="1"/>
          <p:nvPr/>
        </p:nvSpPr>
        <p:spPr>
          <a:xfrm>
            <a:off x="927100" y="914400"/>
            <a:ext cx="51689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핵심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기술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구성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(2)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950AE0-6647-45D4-894B-BC3E6A31C81B}"/>
              </a:ext>
            </a:extLst>
          </p:cNvPr>
          <p:cNvSpPr txBox="1"/>
          <p:nvPr/>
        </p:nvSpPr>
        <p:spPr>
          <a:xfrm>
            <a:off x="23079075" y="1263516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9</a:t>
            </a:r>
            <a:endParaRPr lang="ko-KR" altLang="en-US" sz="2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8C57AC-ECE5-4589-8B42-20E062CEE15D}"/>
              </a:ext>
            </a:extLst>
          </p:cNvPr>
          <p:cNvSpPr/>
          <p:nvPr/>
        </p:nvSpPr>
        <p:spPr>
          <a:xfrm>
            <a:off x="4343400" y="3810000"/>
            <a:ext cx="6477000" cy="4927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0" y="9550400"/>
            <a:ext cx="9690100" cy="3060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09950" y="23876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Hybrid Search + RRF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65450" y="10287000"/>
            <a:ext cx="9690100" cy="191583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Dense(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의미 기반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+ Sparse(BM25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키워드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검색을 결합해 후보를 폭넓게 확보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Dense: Pinecone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벡터 검색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 Sparse: BM25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키워드 검색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RRF(Reciprocal Rank Fusion)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로 두 결과를 통합해 상위 후보를 안정적으로 선정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파라미터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k=60, </a:t>
            </a:r>
            <a:r>
              <a:rPr lang="en-US" altLang="ko-KR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dense:sparse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가중치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0.5:0.5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B1565D0-D266-410F-B909-FEB8D551A8B4}"/>
              </a:ext>
            </a:extLst>
          </p:cNvPr>
          <p:cNvSpPr/>
          <p:nvPr/>
        </p:nvSpPr>
        <p:spPr>
          <a:xfrm>
            <a:off x="4533900" y="3992282"/>
            <a:ext cx="6096000" cy="8546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sym typeface="Wingdings" panose="05000000000000000000" pitchFamily="2" charset="2"/>
              </a:rPr>
              <a:t>Query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61419BE-72D3-4C37-9D1D-25A3E4277F6C}"/>
              </a:ext>
            </a:extLst>
          </p:cNvPr>
          <p:cNvSpPr/>
          <p:nvPr/>
        </p:nvSpPr>
        <p:spPr>
          <a:xfrm>
            <a:off x="7810500" y="5186082"/>
            <a:ext cx="2819400" cy="8546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Sparse Retrieval</a:t>
            </a:r>
          </a:p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(BM25)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97F41E-BD07-4E0B-956B-3D68F92F9867}"/>
              </a:ext>
            </a:extLst>
          </p:cNvPr>
          <p:cNvSpPr/>
          <p:nvPr/>
        </p:nvSpPr>
        <p:spPr>
          <a:xfrm>
            <a:off x="4533900" y="5186082"/>
            <a:ext cx="2819400" cy="8546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Dense Retrieval</a:t>
            </a:r>
          </a:p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(Vector)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9A47EEC-2804-46C2-878C-F131A1F71B02}"/>
              </a:ext>
            </a:extLst>
          </p:cNvPr>
          <p:cNvSpPr/>
          <p:nvPr/>
        </p:nvSpPr>
        <p:spPr>
          <a:xfrm>
            <a:off x="6400800" y="6438900"/>
            <a:ext cx="2362200" cy="8546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RRF Fusion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963EC6C-6534-4A9E-A74E-824BCD941913}"/>
              </a:ext>
            </a:extLst>
          </p:cNvPr>
          <p:cNvSpPr/>
          <p:nvPr/>
        </p:nvSpPr>
        <p:spPr>
          <a:xfrm>
            <a:off x="6400800" y="7637182"/>
            <a:ext cx="2362200" cy="8546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Merged Top-K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3449214-F7BC-492A-B1D3-777BE57B858A}"/>
              </a:ext>
            </a:extLst>
          </p:cNvPr>
          <p:cNvCxnSpPr>
            <a:stCxn id="6" idx="2"/>
            <a:endCxn id="18" idx="0"/>
          </p:cNvCxnSpPr>
          <p:nvPr/>
        </p:nvCxnSpPr>
        <p:spPr>
          <a:xfrm flipH="1">
            <a:off x="5943600" y="4846918"/>
            <a:ext cx="1638300" cy="33916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7382832-AA85-4E21-8D97-466291ED444D}"/>
              </a:ext>
            </a:extLst>
          </p:cNvPr>
          <p:cNvCxnSpPr>
            <a:stCxn id="6" idx="2"/>
            <a:endCxn id="17" idx="0"/>
          </p:cNvCxnSpPr>
          <p:nvPr/>
        </p:nvCxnSpPr>
        <p:spPr>
          <a:xfrm>
            <a:off x="7581900" y="4846918"/>
            <a:ext cx="1638300" cy="33916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EAB41DF-2A80-4733-9DE7-BEBC367F0394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5943600" y="6040718"/>
            <a:ext cx="1638300" cy="39818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4CD5B80-495A-41EA-8952-41EE0B57E692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 flipH="1">
            <a:off x="7581900" y="6040718"/>
            <a:ext cx="1638300" cy="39818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F079AF3-0F14-4665-AF8B-6057103D1C88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>
            <a:off x="7581900" y="7293536"/>
            <a:ext cx="0" cy="34364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B8044F1-B83F-43F3-99CF-F205BD278ADE}"/>
              </a:ext>
            </a:extLst>
          </p:cNvPr>
          <p:cNvSpPr txBox="1"/>
          <p:nvPr/>
        </p:nvSpPr>
        <p:spPr>
          <a:xfrm>
            <a:off x="8001000" y="8707432"/>
            <a:ext cx="2819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latin typeface="Pretendard Light" panose="020B0600000101010101" charset="-127"/>
                <a:ea typeface="Pretendard Light" panose="020B0600000101010101" charset="-127"/>
              </a:rPr>
              <a:t>k=60, </a:t>
            </a:r>
            <a:r>
              <a:rPr lang="en-US" altLang="ko-KR" sz="1400" dirty="0" err="1">
                <a:latin typeface="Pretendard Light" panose="020B0600000101010101" charset="-127"/>
                <a:ea typeface="Pretendard Light" panose="020B0600000101010101" charset="-127"/>
              </a:rPr>
              <a:t>dense:sparse</a:t>
            </a:r>
            <a:r>
              <a:rPr lang="en-US" altLang="ko-KR" sz="1400" dirty="0">
                <a:latin typeface="Pretendard Light" panose="020B0600000101010101" charset="-127"/>
                <a:ea typeface="Pretendard Light" panose="020B0600000101010101" charset="-127"/>
              </a:rPr>
              <a:t>=0.5:0.5</a:t>
            </a:r>
            <a:endParaRPr lang="ko-KR" altLang="en-US" sz="1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800" y="9550400"/>
            <a:ext cx="9690100" cy="3060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931900" y="23876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IPC Filtering &amp; </a:t>
            </a:r>
            <a:r>
              <a:rPr lang="en-US" sz="4133" b="0" i="0" u="none" strike="noStrike" dirty="0" err="1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Reranker</a:t>
            </a:r>
            <a:endParaRPr lang="en-US" sz="4133" b="0" i="0" u="none" strike="noStrike" dirty="0">
              <a:solidFill>
                <a:srgbClr val="000000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931900" y="10157884"/>
            <a:ext cx="9017000" cy="189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사용자가 선택한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IPC(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기술 분류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를 기준으로 검색 결과를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1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차 필터링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342900" lvl="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Cross-Encoder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기반 </a:t>
            </a:r>
            <a:r>
              <a:rPr lang="en-US" altLang="ko-KR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Reranker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로 상위 후보를 정밀 재정렬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342900" lvl="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2200" dirty="0" err="1">
                <a:latin typeface="Pretendard Light" panose="020B0600000101010101" charset="-127"/>
                <a:ea typeface="Pretendard Light" panose="020B0600000101010101" charset="-127"/>
              </a:rPr>
              <a:t>모델</a:t>
            </a:r>
            <a:r>
              <a:rPr sz="2200" dirty="0"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sz="2200" dirty="0" err="1">
                <a:latin typeface="Pretendard Light" panose="020B0600000101010101" charset="-127"/>
                <a:ea typeface="Pretendard Light" panose="020B0600000101010101" charset="-127"/>
              </a:rPr>
              <a:t>ms-marco-MiniLM</a:t>
            </a:r>
            <a:r>
              <a:rPr sz="2200" dirty="0">
                <a:latin typeface="Pretendard Light" panose="020B0600000101010101" charset="-127"/>
                <a:ea typeface="Pretendard Light" panose="020B0600000101010101" charset="-127"/>
              </a:rPr>
              <a:t>(Cross-Encoder)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342900" lvl="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최종적으로 분석 가치가 높은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Top-K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를 선별</a:t>
            </a:r>
            <a:endParaRPr lang="en-US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53604A7-5A7C-4372-AABA-73F85EC7ED5E}"/>
              </a:ext>
            </a:extLst>
          </p:cNvPr>
          <p:cNvSpPr/>
          <p:nvPr/>
        </p:nvSpPr>
        <p:spPr>
          <a:xfrm>
            <a:off x="14642841" y="3810000"/>
            <a:ext cx="6477000" cy="4927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D110BAD-C4E5-4D1C-9937-15E344797673}"/>
              </a:ext>
            </a:extLst>
          </p:cNvPr>
          <p:cNvSpPr/>
          <p:nvPr/>
        </p:nvSpPr>
        <p:spPr>
          <a:xfrm>
            <a:off x="14833341" y="3992282"/>
            <a:ext cx="6096000" cy="8546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sym typeface="Wingdings" panose="05000000000000000000" pitchFamily="2" charset="2"/>
              </a:rPr>
              <a:t>Hybrid Top-N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F9A89E2-23EF-4BD1-8A7F-D03140D30C34}"/>
              </a:ext>
            </a:extLst>
          </p:cNvPr>
          <p:cNvSpPr/>
          <p:nvPr/>
        </p:nvSpPr>
        <p:spPr>
          <a:xfrm>
            <a:off x="14833341" y="6422216"/>
            <a:ext cx="6096000" cy="8546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Cross-Encoder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Reranker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B959A23-956B-4A55-9133-2CF58C2B438A}"/>
              </a:ext>
            </a:extLst>
          </p:cNvPr>
          <p:cNvSpPr/>
          <p:nvPr/>
        </p:nvSpPr>
        <p:spPr>
          <a:xfrm>
            <a:off x="14833338" y="7637182"/>
            <a:ext cx="6096000" cy="8546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Final Top-K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5FC743-F9E5-4EE1-A623-953170901A84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17881338" y="7276852"/>
            <a:ext cx="3" cy="36033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D66FD2F-06CF-454B-AA7C-D587446E09A8}"/>
              </a:ext>
            </a:extLst>
          </p:cNvPr>
          <p:cNvSpPr txBox="1"/>
          <p:nvPr/>
        </p:nvSpPr>
        <p:spPr>
          <a:xfrm>
            <a:off x="18300441" y="8707432"/>
            <a:ext cx="2819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 err="1"/>
              <a:t>ms-marco-MiniLM</a:t>
            </a:r>
            <a:endParaRPr lang="ko-KR" altLang="en-US" sz="1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943E2555-37BD-499E-8A0D-0E3687283ADB}"/>
              </a:ext>
            </a:extLst>
          </p:cNvPr>
          <p:cNvSpPr/>
          <p:nvPr/>
        </p:nvSpPr>
        <p:spPr>
          <a:xfrm>
            <a:off x="14833341" y="5207249"/>
            <a:ext cx="6096000" cy="8546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Cross-Encoder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Reranker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AC2A3BF-853E-4C41-86ED-BDDBDADB5FFA}"/>
              </a:ext>
            </a:extLst>
          </p:cNvPr>
          <p:cNvCxnSpPr>
            <a:cxnSpLocks/>
            <a:stCxn id="56" idx="2"/>
            <a:endCxn id="44" idx="0"/>
          </p:cNvCxnSpPr>
          <p:nvPr/>
        </p:nvCxnSpPr>
        <p:spPr>
          <a:xfrm>
            <a:off x="17881341" y="6061885"/>
            <a:ext cx="0" cy="36033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3FA860D-5C01-455D-BC6C-40C5B8543A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17881341" y="4846918"/>
            <a:ext cx="0" cy="36033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1552</Words>
  <Application>Microsoft Office PowerPoint</Application>
  <PresentationFormat>사용자 지정</PresentationFormat>
  <Paragraphs>201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Arial</vt:lpstr>
      <vt:lpstr>맑은 고딕</vt:lpstr>
      <vt:lpstr>Pretendard Medium</vt:lpstr>
      <vt:lpstr>Pretendard Light</vt:lpstr>
      <vt:lpstr>Wingdings</vt:lpstr>
      <vt:lpstr>Pretendard Regular</vt:lpstr>
      <vt:lpstr>맑은 고딕</vt:lpstr>
      <vt:lpstr>Calibri</vt:lpstr>
      <vt:lpstr>Pretendard Bold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규빈 이</cp:lastModifiedBy>
  <cp:revision>8</cp:revision>
  <dcterms:created xsi:type="dcterms:W3CDTF">2006-08-16T00:00:00Z</dcterms:created>
  <dcterms:modified xsi:type="dcterms:W3CDTF">2026-02-01T15:32:22Z</dcterms:modified>
</cp:coreProperties>
</file>